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8" r:id="rId2"/>
    <p:sldId id="265" r:id="rId3"/>
    <p:sldId id="256" r:id="rId4"/>
    <p:sldId id="261" r:id="rId5"/>
    <p:sldId id="266" r:id="rId6"/>
    <p:sldId id="268" r:id="rId7"/>
    <p:sldId id="267" r:id="rId8"/>
    <p:sldId id="257" r:id="rId9"/>
    <p:sldId id="259" r:id="rId10"/>
    <p:sldId id="262" r:id="rId11"/>
    <p:sldId id="264" r:id="rId12"/>
    <p:sldId id="270" r:id="rId13"/>
    <p:sldId id="271" r:id="rId14"/>
    <p:sldId id="269" r:id="rId15"/>
    <p:sldId id="263" r:id="rId16"/>
    <p:sldId id="272" r:id="rId1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C13FB-E3CB-47F6-991F-570065E7E3B1}" type="datetimeFigureOut">
              <a:rPr lang="pt-BR" smtClean="0"/>
              <a:pPr/>
              <a:t>26/01/2015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AA3B9-4197-40DF-936C-9FA72013F7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17329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AA3B9-4197-40DF-936C-9FA72013F736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7150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6012-591C-4A8E-B6E6-1DDF91C07AE7}" type="datetimeFigureOut">
              <a:rPr lang="pt-BR" smtClean="0"/>
              <a:pPr/>
              <a:t>26/01/2015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FBEB-8505-41E7-A73D-40BB3AC7F7A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6012-591C-4A8E-B6E6-1DDF91C07AE7}" type="datetimeFigureOut">
              <a:rPr lang="pt-BR" smtClean="0"/>
              <a:pPr/>
              <a:t>26/01/2015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FBEB-8505-41E7-A73D-40BB3AC7F7A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6012-591C-4A8E-B6E6-1DDF91C07AE7}" type="datetimeFigureOut">
              <a:rPr lang="pt-BR" smtClean="0"/>
              <a:pPr/>
              <a:t>26/01/2015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FBEB-8505-41E7-A73D-40BB3AC7F7A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6012-591C-4A8E-B6E6-1DDF91C07AE7}" type="datetimeFigureOut">
              <a:rPr lang="pt-BR" smtClean="0"/>
              <a:pPr/>
              <a:t>26/01/2015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FBEB-8505-41E7-A73D-40BB3AC7F7A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6012-591C-4A8E-B6E6-1DDF91C07AE7}" type="datetimeFigureOut">
              <a:rPr lang="pt-BR" smtClean="0"/>
              <a:pPr/>
              <a:t>26/01/2015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FBEB-8505-41E7-A73D-40BB3AC7F7A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6012-591C-4A8E-B6E6-1DDF91C07AE7}" type="datetimeFigureOut">
              <a:rPr lang="pt-BR" smtClean="0"/>
              <a:pPr/>
              <a:t>26/01/2015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FBEB-8505-41E7-A73D-40BB3AC7F7A6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6012-591C-4A8E-B6E6-1DDF91C07AE7}" type="datetimeFigureOut">
              <a:rPr lang="pt-BR" smtClean="0"/>
              <a:pPr/>
              <a:t>26/01/2015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FBEB-8505-41E7-A73D-40BB3AC7F7A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6012-591C-4A8E-B6E6-1DDF91C07AE7}" type="datetimeFigureOut">
              <a:rPr lang="pt-BR" smtClean="0"/>
              <a:pPr/>
              <a:t>26/01/2015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FBEB-8505-41E7-A73D-40BB3AC7F7A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6012-591C-4A8E-B6E6-1DDF91C07AE7}" type="datetimeFigureOut">
              <a:rPr lang="pt-BR" smtClean="0"/>
              <a:pPr/>
              <a:t>26/01/2015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FBEB-8505-41E7-A73D-40BB3AC7F7A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6012-591C-4A8E-B6E6-1DDF91C07AE7}" type="datetimeFigureOut">
              <a:rPr lang="pt-BR" smtClean="0"/>
              <a:pPr/>
              <a:t>26/01/2015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D9FBEB-8505-41E7-A73D-40BB3AC7F7A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6012-591C-4A8E-B6E6-1DDF91C07AE7}" type="datetimeFigureOut">
              <a:rPr lang="pt-BR" smtClean="0"/>
              <a:pPr/>
              <a:t>26/01/2015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FBEB-8505-41E7-A73D-40BB3AC7F7A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B8E6012-591C-4A8E-B6E6-1DDF91C07AE7}" type="datetimeFigureOut">
              <a:rPr lang="pt-BR" smtClean="0"/>
              <a:pPr/>
              <a:t>26/01/2015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5D9FBEB-8505-41E7-A73D-40BB3AC7F7A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fiquepeixe.com.br/" TargetMode="External"/><Relationship Id="rId2" Type="http://schemas.openxmlformats.org/officeDocument/2006/relationships/hyperlink" Target="http://lobotomia.com.br/grafite-e-arte/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data:image/jpeg;ba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.br/webhp?sourceid=chrome-instant&amp;ion=1&amp;espv=2&amp;ie=UTF-8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ço Reservado para Imagem 19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46" r="15546"/>
          <a:stretch>
            <a:fillRect/>
          </a:stretch>
        </p:blipFill>
        <p:spPr/>
      </p:pic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 rot="19140000">
            <a:off x="594735" y="1746089"/>
            <a:ext cx="5342340" cy="249042"/>
          </a:xfrm>
        </p:spPr>
        <p:txBody>
          <a:bodyPr/>
          <a:lstStyle/>
          <a:p>
            <a:r>
              <a:rPr lang="pt-BR" dirty="0" smtClean="0"/>
              <a:t>está a física envolvida na arte ? </a:t>
            </a:r>
            <a:endParaRPr lang="pt-BR" dirty="0"/>
          </a:p>
        </p:txBody>
      </p:sp>
      <p:sp>
        <p:nvSpPr>
          <p:cNvPr id="17" name="Espaço Reservado para Texto 16"/>
          <p:cNvSpPr>
            <a:spLocks noGrp="1"/>
          </p:cNvSpPr>
          <p:nvPr>
            <p:ph type="body" sz="half" idx="2"/>
          </p:nvPr>
        </p:nvSpPr>
        <p:spPr>
          <a:xfrm rot="19140000">
            <a:off x="1042985" y="1911744"/>
            <a:ext cx="6204358" cy="1006713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Projeto de Ensino de Física envolvendo as linguagens da Ciência e da Arte desenvolvido no PPGFCET da UTFPR.</a:t>
            </a:r>
          </a:p>
          <a:p>
            <a:r>
              <a:rPr lang="pt-BR" dirty="0" smtClean="0"/>
              <a:t>Artista fotografado na Travessa Tobias de Macedo esquina com a Rua  Riachuelo por M.S. Freitas no dia 15.10.2013</a:t>
            </a:r>
            <a:endParaRPr lang="pt-BR" dirty="0"/>
          </a:p>
        </p:txBody>
      </p:sp>
      <p:pic>
        <p:nvPicPr>
          <p:cNvPr id="2" name="01 Mary J Blidge - Family Affairs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61967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583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325" y="1935235"/>
            <a:ext cx="3200400" cy="2036618"/>
          </a:xfrm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4673" y="1052736"/>
            <a:ext cx="4169327" cy="2653208"/>
          </a:xfr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548640"/>
          </a:xfrm>
        </p:spPr>
        <p:txBody>
          <a:bodyPr/>
          <a:lstStyle/>
          <a:p>
            <a:pPr algn="ctr"/>
            <a:r>
              <a:rPr lang="pt-BR" dirty="0" smtClean="0"/>
              <a:t>Volume + BRILHO + Nariz + boca + profundidade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57824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325" y="1753047"/>
            <a:ext cx="3200400" cy="2400994"/>
          </a:xfrm>
        </p:spPr>
      </p:pic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4700016" y="1268760"/>
            <a:ext cx="3904432" cy="3540984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64096"/>
          </a:xfrm>
        </p:spPr>
        <p:txBody>
          <a:bodyPr/>
          <a:lstStyle/>
          <a:p>
            <a:pPr algn="ctr"/>
            <a:r>
              <a:rPr lang="pt-BR" dirty="0" smtClean="0"/>
              <a:t>Copa + brilho + efeitos = caricatura</a:t>
            </a:r>
            <a:br>
              <a:rPr lang="pt-BR" dirty="0" smtClean="0"/>
            </a:br>
            <a:r>
              <a:rPr lang="pt-BR" i="1" dirty="0" smtClean="0"/>
              <a:t>opinião – conhecimento - participação </a:t>
            </a:r>
            <a:endParaRPr lang="pt-BR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968399"/>
            <a:ext cx="2294632" cy="387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2189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96951"/>
            <a:ext cx="4369258" cy="3266185"/>
          </a:xfrm>
        </p:spPr>
      </p:pic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4287" y="1096963"/>
            <a:ext cx="2813001" cy="3713162"/>
          </a:xfr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548640"/>
          </a:xfrm>
        </p:spPr>
        <p:txBody>
          <a:bodyPr/>
          <a:lstStyle/>
          <a:p>
            <a:pPr algn="ctr"/>
            <a:r>
              <a:rPr lang="pt-BR" dirty="0" smtClean="0"/>
              <a:t>Efeitos de sombra e luz trazendo realismo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73001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32856"/>
            <a:ext cx="4572893" cy="3429670"/>
          </a:xfrm>
        </p:spPr>
      </p:pic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0588" y="1353344"/>
            <a:ext cx="3200400" cy="3200400"/>
          </a:xfr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1407056"/>
          </a:xfrm>
        </p:spPr>
        <p:txBody>
          <a:bodyPr/>
          <a:lstStyle/>
          <a:p>
            <a:pPr algn="ctr"/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- Como foi dada a “soltura” do personagem?</a:t>
            </a:r>
            <a:br>
              <a:rPr lang="pt-BR" sz="2400" dirty="0" smtClean="0"/>
            </a:br>
            <a:r>
              <a:rPr lang="pt-BR" sz="2400" dirty="0" smtClean="0"/>
              <a:t>- Qual o objetivo das linhas paralelas com as mesmas cores?</a:t>
            </a:r>
            <a:br>
              <a:rPr lang="pt-BR" sz="2400" dirty="0" smtClean="0"/>
            </a:br>
            <a:r>
              <a:rPr lang="pt-BR" sz="2400" i="1" dirty="0" smtClean="0"/>
              <a:t>Ideias – homens sombra - preconceito</a:t>
            </a:r>
            <a:br>
              <a:rPr lang="pt-BR" sz="2400" i="1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xmlns="" val="419351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4744"/>
            <a:ext cx="3270328" cy="4761599"/>
          </a:xfrm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737" y="2564904"/>
            <a:ext cx="5934701" cy="4104456"/>
          </a:xfr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836672"/>
          </a:xfrm>
        </p:spPr>
        <p:txBody>
          <a:bodyPr/>
          <a:lstStyle/>
          <a:p>
            <a:pPr algn="ctr"/>
            <a:r>
              <a:rPr lang="pt-BR" sz="2400" dirty="0" smtClean="0"/>
              <a:t>Estão crescendo as novas ideias?... </a:t>
            </a:r>
            <a:br>
              <a:rPr lang="pt-BR" sz="2400" dirty="0" smtClean="0"/>
            </a:br>
            <a:r>
              <a:rPr lang="pt-BR" sz="2400" dirty="0" smtClean="0"/>
              <a:t>Então conheça mais estas ...</a:t>
            </a:r>
            <a:endParaRPr lang="pt-B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87442"/>
            <a:ext cx="1050987" cy="168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925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9140000">
            <a:off x="715419" y="1602092"/>
            <a:ext cx="5212080" cy="877521"/>
          </a:xfrm>
        </p:spPr>
        <p:txBody>
          <a:bodyPr/>
          <a:lstStyle/>
          <a:p>
            <a:r>
              <a:rPr lang="pt-BR" dirty="0" smtClean="0"/>
              <a:t>Ciência e arte na sala de aula – PPGFCET – UTFPR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Referências:</a:t>
            </a:r>
          </a:p>
          <a:p>
            <a:r>
              <a:rPr lang="pt-BR" sz="2000" dirty="0">
                <a:hlinkClick r:id="rId2"/>
              </a:rPr>
              <a:t>http://lobotomia.com.br/grafite-e-arte</a:t>
            </a:r>
            <a:r>
              <a:rPr lang="pt-BR" sz="2000" dirty="0" smtClean="0">
                <a:hlinkClick r:id="rId2"/>
              </a:rPr>
              <a:t>/</a:t>
            </a:r>
            <a:endParaRPr lang="pt-BR" sz="2000" dirty="0" smtClean="0"/>
          </a:p>
          <a:p>
            <a:r>
              <a:rPr lang="pt-BR" sz="2000" dirty="0" smtClean="0">
                <a:hlinkClick r:id="rId3"/>
              </a:rPr>
              <a:t>http://fiquepeixe.com.br/</a:t>
            </a:r>
            <a:endParaRPr lang="pt-BR" sz="2000" dirty="0" smtClean="0"/>
          </a:p>
          <a:p>
            <a:r>
              <a:rPr lang="pt-BR" sz="2000" dirty="0" smtClean="0">
                <a:hlinkClick r:id="rId4"/>
              </a:rPr>
              <a:t>http://data:image/jpeg;ba</a:t>
            </a:r>
            <a:endParaRPr lang="pt-BR" sz="2000" dirty="0" smtClean="0"/>
          </a:p>
          <a:p>
            <a:endParaRPr lang="pt-BR" sz="20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 rot="19140000">
            <a:off x="1185964" y="1953853"/>
            <a:ext cx="5794760" cy="964718"/>
          </a:xfrm>
        </p:spPr>
        <p:txBody>
          <a:bodyPr/>
          <a:lstStyle/>
          <a:p>
            <a:r>
              <a:rPr lang="pt-BR" dirty="0" smtClean="0"/>
              <a:t>Mestranda: Milene Dutra da Silva</a:t>
            </a:r>
          </a:p>
          <a:p>
            <a:r>
              <a:rPr lang="pt-BR" dirty="0" smtClean="0"/>
              <a:t>Orientador: Prof. Dr. Mário Sérgio Teixeira de Freitas</a:t>
            </a:r>
          </a:p>
          <a:p>
            <a:r>
              <a:rPr lang="pt-BR" dirty="0" err="1" smtClean="0"/>
              <a:t>Co</a:t>
            </a:r>
            <a:r>
              <a:rPr lang="pt-BR" dirty="0" smtClean="0"/>
              <a:t> orientador: Prof. Dr. </a:t>
            </a:r>
            <a:r>
              <a:rPr lang="pt-BR" dirty="0" err="1" smtClean="0"/>
              <a:t>Awdry</a:t>
            </a:r>
            <a:r>
              <a:rPr lang="pt-BR" dirty="0" smtClean="0"/>
              <a:t> </a:t>
            </a:r>
            <a:r>
              <a:rPr lang="pt-BR" dirty="0" err="1" smtClean="0"/>
              <a:t>Feisser</a:t>
            </a:r>
            <a:r>
              <a:rPr lang="pt-BR" dirty="0" smtClean="0"/>
              <a:t> </a:t>
            </a:r>
            <a:r>
              <a:rPr lang="pt-BR" dirty="0" err="1" smtClean="0"/>
              <a:t>Miquelin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11010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Referências das imagens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51920" y="2618912"/>
            <a:ext cx="5112568" cy="3762416"/>
          </a:xfrm>
        </p:spPr>
        <p:txBody>
          <a:bodyPr>
            <a:normAutofit fontScale="92500" lnSpcReduction="10000"/>
          </a:bodyPr>
          <a:lstStyle/>
          <a:p>
            <a:r>
              <a:rPr lang="pt-BR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Slides 2, 3, 4,  e 14 </a:t>
            </a:r>
            <a:r>
              <a:rPr lang="pt-BR" sz="1600" b="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1400" b="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pt-BR" sz="1400" b="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www.google.com.br/webhp?sourceid=chrome-instant&amp;ion=1&amp;espv=2&amp;ie=UTF-8#q=banksy%20obras</a:t>
            </a:r>
            <a:r>
              <a:rPr lang="pt-BR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t-BR" sz="1600" b="0" dirty="0">
                <a:latin typeface="Arial" panose="020B0604020202020204" pitchFamily="34" charset="0"/>
                <a:cs typeface="Arial" panose="020B0604020202020204" pitchFamily="34" charset="0"/>
              </a:rPr>
              <a:t>Slides 5, 7, 12 e 13 - </a:t>
            </a:r>
            <a:r>
              <a:rPr lang="pt-BR" sz="1500" b="0" dirty="0">
                <a:latin typeface="Arial" panose="020B0604020202020204" pitchFamily="34" charset="0"/>
                <a:cs typeface="Arial" panose="020B0604020202020204" pitchFamily="34" charset="0"/>
              </a:rPr>
              <a:t>http://lobotomia.com.br/grafite-e-arte/</a:t>
            </a:r>
            <a:endParaRPr lang="pt-BR" sz="15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Slide 6 - </a:t>
            </a:r>
            <a:r>
              <a:rPr lang="pt-BR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pt-BR" sz="1400" b="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pt-BR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www.nainai-fashion.com/wp-content/uploads/2012/08/tumblr_m8e2k4nrE91r87i11o1_500.jpg </a:t>
            </a:r>
            <a:endParaRPr lang="pt-BR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Slide 8 – </a:t>
            </a:r>
            <a:r>
              <a:rPr lang="pt-BR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Artista: </a:t>
            </a:r>
            <a:r>
              <a:rPr lang="pt-BR" sz="14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Baycroc</a:t>
            </a:r>
            <a:r>
              <a:rPr lang="pt-BR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 Fotografia: M.S.T.      Freitas.</a:t>
            </a:r>
          </a:p>
          <a:p>
            <a:r>
              <a:rPr lang="pt-BR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Slides 9, 10 </a:t>
            </a:r>
            <a:r>
              <a:rPr lang="pt-BR" sz="1600" b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sz="1500" b="0" dirty="0">
                <a:latin typeface="Arial" panose="020B0604020202020204" pitchFamily="34" charset="0"/>
                <a:cs typeface="Arial" panose="020B0604020202020204" pitchFamily="34" charset="0"/>
              </a:rPr>
              <a:t>http://cdn.escoladeimagem.com.br/blog/wp-content/uploads/2013/01/06980752100.jpg</a:t>
            </a:r>
            <a:endParaRPr lang="pt-BR" sz="15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Slide 11 </a:t>
            </a:r>
            <a:r>
              <a:rPr lang="pt-BR" sz="1600" b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sz="1500" b="0" dirty="0">
                <a:latin typeface="Arial" panose="020B0604020202020204" pitchFamily="34" charset="0"/>
                <a:cs typeface="Arial" panose="020B0604020202020204" pitchFamily="34" charset="0"/>
              </a:rPr>
              <a:t>http://s2.glbimg.com/2mR94EWxl3duvmCs42yzF24lnsI=/s.glbimg.com/jo/g1/f/original/2014/06/12/decoracao-copa-muro2.jpg</a:t>
            </a:r>
            <a:endParaRPr lang="pt-BR" sz="15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Slide 13 </a:t>
            </a:r>
            <a:r>
              <a:rPr lang="pt-BR" sz="1600" b="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1400" b="0" dirty="0">
                <a:latin typeface="Arial" panose="020B0604020202020204" pitchFamily="34" charset="0"/>
                <a:cs typeface="Arial" panose="020B0604020202020204" pitchFamily="34" charset="0"/>
              </a:rPr>
              <a:t>http://fiquepeixenarede.com/grafite-arte-urbana/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 smtClean="0"/>
              <a:t>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9859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79512" y="365760"/>
            <a:ext cx="8784976" cy="1047016"/>
          </a:xfrm>
        </p:spPr>
        <p:txBody>
          <a:bodyPr/>
          <a:lstStyle/>
          <a:p>
            <a:pPr algn="ctr"/>
            <a:r>
              <a:rPr lang="pt-BR" sz="2400" dirty="0" smtClean="0"/>
              <a:t>Arte e ciência na sala de aula...estamos abertos para novas ideias?</a:t>
            </a:r>
            <a:br>
              <a:rPr lang="pt-BR" sz="2400" dirty="0" smtClean="0"/>
            </a:br>
            <a:r>
              <a:rPr lang="pt-BR" sz="2400" i="1" dirty="0" smtClean="0"/>
              <a:t>Cor – movimento – liberdade – opções – figura </a:t>
            </a:r>
            <a:endParaRPr lang="pt-BR" sz="2400" i="1" dirty="0"/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1862" y="1556544"/>
            <a:ext cx="4762500" cy="2667000"/>
          </a:xfrm>
        </p:spPr>
      </p:pic>
    </p:spTree>
    <p:extLst>
      <p:ext uri="{BB962C8B-B14F-4D97-AF65-F5344CB8AC3E}">
        <p14:creationId xmlns:p14="http://schemas.microsoft.com/office/powerpoint/2010/main" xmlns="" val="31731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548640"/>
          </a:xfrm>
        </p:spPr>
        <p:txBody>
          <a:bodyPr/>
          <a:lstStyle/>
          <a:p>
            <a:pPr algn="ctr"/>
            <a:r>
              <a:rPr lang="pt-BR" sz="2400" dirty="0" smtClean="0"/>
              <a:t>Física + EEEV+ BANKSY + </a:t>
            </a:r>
            <a:r>
              <a:rPr lang="pt-BR" sz="2400" dirty="0" err="1" smtClean="0"/>
              <a:t>óPtica</a:t>
            </a:r>
            <a:r>
              <a:rPr lang="pt-BR" sz="2400" dirty="0" smtClean="0"/>
              <a:t> + ARTE URBANA + ciência</a:t>
            </a:r>
            <a:endParaRPr lang="pt-BR" sz="2400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613" y="1412776"/>
            <a:ext cx="6722715" cy="4032448"/>
          </a:xfrm>
        </p:spPr>
      </p:pic>
    </p:spTree>
    <p:extLst>
      <p:ext uri="{BB962C8B-B14F-4D97-AF65-F5344CB8AC3E}">
        <p14:creationId xmlns:p14="http://schemas.microsoft.com/office/powerpoint/2010/main" xmlns="" val="140120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 smtClean="0"/>
              <a:t>Você reconhece este artista pelo estilo?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sz="half" idx="2"/>
          </p:nvPr>
        </p:nvSpPr>
        <p:spPr>
          <a:xfrm>
            <a:off x="5004048" y="908720"/>
            <a:ext cx="3312368" cy="324036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365720"/>
          </a:xfrm>
        </p:spPr>
        <p:txBody>
          <a:bodyPr/>
          <a:lstStyle/>
          <a:p>
            <a:pPr algn="ctr"/>
            <a:r>
              <a:rPr lang="pt-BR" dirty="0" smtClean="0"/>
              <a:t>Relevo + textura + sombras + ilusão de óptica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2710106"/>
            <a:ext cx="4680520" cy="331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1500" y="979984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120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325" y="1817402"/>
            <a:ext cx="3200400" cy="2272284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6958" y="1096963"/>
            <a:ext cx="2787659" cy="3713162"/>
          </a:xfr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67223" cy="1551072"/>
          </a:xfrm>
        </p:spPr>
        <p:txBody>
          <a:bodyPr/>
          <a:lstStyle/>
          <a:p>
            <a:r>
              <a:rPr lang="pt-BR" sz="2400" dirty="0" smtClean="0"/>
              <a:t>- Na arte e na ciência...O que é contextualizar? </a:t>
            </a:r>
            <a:br>
              <a:rPr lang="pt-BR" sz="2400" dirty="0" smtClean="0"/>
            </a:br>
            <a:r>
              <a:rPr lang="pt-BR" sz="2400" dirty="0" smtClean="0"/>
              <a:t>- A presença da ciência ou da arte alteram A qualidade do seu dia a dia?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xmlns="" val="354294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094" y="1052736"/>
            <a:ext cx="3692623" cy="5544616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0588" y="1886013"/>
            <a:ext cx="3200400" cy="2135061"/>
          </a:xfr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79512" y="365760"/>
            <a:ext cx="8784976" cy="548640"/>
          </a:xfrm>
        </p:spPr>
        <p:txBody>
          <a:bodyPr/>
          <a:lstStyle/>
          <a:p>
            <a:pPr algn="ctr"/>
            <a:r>
              <a:rPr lang="pt-BR" sz="2400" dirty="0" smtClean="0"/>
              <a:t>Volume – relevo – luminosidade – leveza - proporção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xmlns="" val="257356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412776"/>
            <a:ext cx="4084235" cy="5440201"/>
          </a:xfrm>
        </p:spPr>
      </p:pic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4572000" y="2780928"/>
            <a:ext cx="4572000" cy="3712464"/>
          </a:xfrm>
        </p:spPr>
        <p:txBody>
          <a:bodyPr>
            <a:normAutofit lnSpcReduction="10000"/>
          </a:bodyPr>
          <a:lstStyle/>
          <a:p>
            <a:pPr marL="457200" indent="-457200">
              <a:buFontTx/>
              <a:buChar char="-"/>
            </a:pPr>
            <a:r>
              <a:rPr lang="pt-BR" sz="2400" b="0" dirty="0" smtClean="0"/>
              <a:t>Como o artista deu efeito de vidro no “telhado”?</a:t>
            </a:r>
          </a:p>
          <a:p>
            <a:pPr marL="457200" indent="-457200">
              <a:buFontTx/>
              <a:buChar char="-"/>
            </a:pPr>
            <a:r>
              <a:rPr lang="pt-BR" sz="2400" b="0" dirty="0" smtClean="0"/>
              <a:t>E a profundidade dos ambientes?</a:t>
            </a:r>
          </a:p>
          <a:p>
            <a:pPr marL="457200" indent="-457200">
              <a:buFontTx/>
              <a:buChar char="-"/>
            </a:pPr>
            <a:r>
              <a:rPr lang="pt-BR" sz="2400" b="0" dirty="0" smtClean="0"/>
              <a:t>O homem está saindo pela janela?</a:t>
            </a:r>
          </a:p>
          <a:p>
            <a:pPr marL="457200" indent="-457200">
              <a:buFontTx/>
              <a:buChar char="-"/>
            </a:pPr>
            <a:r>
              <a:rPr lang="pt-BR" sz="2400" b="0" dirty="0" smtClean="0"/>
              <a:t>Há fogo e luzes acessas?</a:t>
            </a:r>
            <a:endParaRPr lang="pt-BR" sz="2400" b="0" dirty="0"/>
          </a:p>
          <a:p>
            <a:pPr marL="457200" indent="-457200">
              <a:buFontTx/>
              <a:buChar char="-"/>
            </a:pPr>
            <a:r>
              <a:rPr lang="pt-BR" sz="2400" b="0" dirty="0" smtClean="0"/>
              <a:t>A que luminosidade ele respeitou?</a:t>
            </a:r>
            <a:endParaRPr lang="pt-BR" sz="2400" b="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365760"/>
            <a:ext cx="9036496" cy="548640"/>
          </a:xfrm>
        </p:spPr>
        <p:txBody>
          <a:bodyPr/>
          <a:lstStyle/>
          <a:p>
            <a:r>
              <a:rPr lang="pt-BR" dirty="0" smtClean="0"/>
              <a:t>A arte urbana pode contar um pouco da história?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04806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07504" y="365760"/>
            <a:ext cx="9036496" cy="548640"/>
          </a:xfrm>
        </p:spPr>
        <p:txBody>
          <a:bodyPr/>
          <a:lstStyle/>
          <a:p>
            <a:pPr algn="ctr"/>
            <a:r>
              <a:rPr lang="pt-BR" sz="2700" dirty="0" smtClean="0"/>
              <a:t>figura + fundo + volume + sombra + Luz = </a:t>
            </a:r>
            <a:r>
              <a:rPr lang="pt-BR" sz="2700" dirty="0" err="1" smtClean="0"/>
              <a:t>Baycroc</a:t>
            </a:r>
            <a:r>
              <a:rPr lang="pt-BR" sz="2700" dirty="0" smtClean="0"/>
              <a:t> </a:t>
            </a:r>
            <a:endParaRPr lang="pt-BR" sz="2700" dirty="0"/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480696"/>
            <a:ext cx="5403200" cy="5403200"/>
          </a:xfrm>
        </p:spPr>
      </p:pic>
    </p:spTree>
    <p:extLst>
      <p:ext uri="{BB962C8B-B14F-4D97-AF65-F5344CB8AC3E}">
        <p14:creationId xmlns:p14="http://schemas.microsoft.com/office/powerpoint/2010/main" xmlns="" val="34213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864096"/>
          </a:xfrm>
        </p:spPr>
        <p:txBody>
          <a:bodyPr/>
          <a:lstStyle/>
          <a:p>
            <a:pPr algn="ctr"/>
            <a:r>
              <a:rPr lang="pt-BR" dirty="0" smtClean="0"/>
              <a:t>O artista faz parte da obra? </a:t>
            </a:r>
            <a:br>
              <a:rPr lang="pt-BR" dirty="0" smtClean="0"/>
            </a:br>
            <a:r>
              <a:rPr lang="pt-BR" i="1" dirty="0" smtClean="0"/>
              <a:t>Trabalhar – ser – participar - viver</a:t>
            </a:r>
            <a:endParaRPr lang="pt-BR" i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27225"/>
            <a:ext cx="7200435" cy="4582095"/>
          </a:xfrm>
        </p:spPr>
      </p:pic>
    </p:spTree>
    <p:extLst>
      <p:ext uri="{BB962C8B-B14F-4D97-AF65-F5344CB8AC3E}">
        <p14:creationId xmlns:p14="http://schemas.microsoft.com/office/powerpoint/2010/main" xmlns="" val="303307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Ângulos">
  <a:themeElements>
    <a:clrScheme name="Â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Â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Â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325</Words>
  <Application>Microsoft Office PowerPoint</Application>
  <PresentationFormat>Apresentação na tela (4:3)</PresentationFormat>
  <Paragraphs>40</Paragraphs>
  <Slides>16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Ângulos</vt:lpstr>
      <vt:lpstr>está a física envolvida na arte ? </vt:lpstr>
      <vt:lpstr>Arte e ciência na sala de aula...estamos abertos para novas ideias? Cor – movimento – liberdade – opções – figura </vt:lpstr>
      <vt:lpstr>Física + EEEV+ BANKSY + óPtica + ARTE URBANA + ciência</vt:lpstr>
      <vt:lpstr>Relevo + textura + sombras + ilusão de óptica</vt:lpstr>
      <vt:lpstr>- Na arte e na ciência...O que é contextualizar?  - A presença da ciência ou da arte alteram A qualidade do seu dia a dia?</vt:lpstr>
      <vt:lpstr>Volume – relevo – luminosidade – leveza - proporção</vt:lpstr>
      <vt:lpstr>A arte urbana pode contar um pouco da história?</vt:lpstr>
      <vt:lpstr>figura + fundo + volume + sombra + Luz = Baycroc </vt:lpstr>
      <vt:lpstr>O artista faz parte da obra?  Trabalhar – ser – participar - viver</vt:lpstr>
      <vt:lpstr>Volume + BRILHO + Nariz + boca + profundidade</vt:lpstr>
      <vt:lpstr>Copa + brilho + efeitos = caricatura opinião – conhecimento - participação </vt:lpstr>
      <vt:lpstr>Efeitos de sombra e luz trazendo realismo</vt:lpstr>
      <vt:lpstr> - Como foi dada a “soltura” do personagem? - Qual o objetivo das linhas paralelas com as mesmas cores? Ideias – homens sombra - preconceito  </vt:lpstr>
      <vt:lpstr>Estão crescendo as novas ideias?...  Então conheça mais estas ...</vt:lpstr>
      <vt:lpstr>Ciência e arte na sala de aula – PPGFCET – UTFPR </vt:lpstr>
      <vt:lpstr>Referências das imagens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Física + CELC + BANKSY + óPtica + ARTE URBANA + ciência</dc:title>
  <dc:creator>Milene</dc:creator>
  <cp:lastModifiedBy>Empresarial</cp:lastModifiedBy>
  <cp:revision>47</cp:revision>
  <dcterms:created xsi:type="dcterms:W3CDTF">2013-10-21T15:40:54Z</dcterms:created>
  <dcterms:modified xsi:type="dcterms:W3CDTF">2015-01-26T18:08:40Z</dcterms:modified>
</cp:coreProperties>
</file>